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5CBCD"/>
          </a:solidFill>
        </a:fill>
      </a:tcStyle>
    </a:wholeTbl>
    <a:band2H>
      <a:tcTxStyle/>
      <a:tcStyle>
        <a:tcBdr/>
        <a:fill>
          <a:solidFill>
            <a:srgbClr val="F3E7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7D4F9"/>
          </a:solidFill>
        </a:fill>
      </a:tcStyle>
    </a:wholeTbl>
    <a:band2H>
      <a:tcTxStyle/>
      <a:tcStyle>
        <a:tcBdr/>
        <a:fill>
          <a:solidFill>
            <a:srgbClr val="F3EBFC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2DBDF"/>
          </a:solidFill>
        </a:fill>
      </a:tcStyle>
    </a:wholeTbl>
    <a:band2H>
      <a:tcTxStyle/>
      <a:tcStyle>
        <a:tcBdr/>
        <a:fill>
          <a:solidFill>
            <a:srgbClr val="EAEE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6" name="Shape 15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n-lt"/>
        <a:ea typeface="+mn-ea"/>
        <a:cs typeface="+mn-cs"/>
        <a:sym typeface="Gill Sans MT"/>
      </a:defRPr>
    </a:lvl1pPr>
    <a:lvl2pPr indent="228600" defTabSz="457200" latinLnBrk="0">
      <a:defRPr sz="1200">
        <a:latin typeface="+mn-lt"/>
        <a:ea typeface="+mn-ea"/>
        <a:cs typeface="+mn-cs"/>
        <a:sym typeface="Gill Sans MT"/>
      </a:defRPr>
    </a:lvl2pPr>
    <a:lvl3pPr indent="457200" defTabSz="457200" latinLnBrk="0">
      <a:defRPr sz="1200">
        <a:latin typeface="+mn-lt"/>
        <a:ea typeface="+mn-ea"/>
        <a:cs typeface="+mn-cs"/>
        <a:sym typeface="Gill Sans MT"/>
      </a:defRPr>
    </a:lvl3pPr>
    <a:lvl4pPr indent="685800" defTabSz="457200" latinLnBrk="0">
      <a:defRPr sz="1200">
        <a:latin typeface="+mn-lt"/>
        <a:ea typeface="+mn-ea"/>
        <a:cs typeface="+mn-cs"/>
        <a:sym typeface="Gill Sans MT"/>
      </a:defRPr>
    </a:lvl4pPr>
    <a:lvl5pPr indent="914400" defTabSz="457200" latinLnBrk="0">
      <a:defRPr sz="1200">
        <a:latin typeface="+mn-lt"/>
        <a:ea typeface="+mn-ea"/>
        <a:cs typeface="+mn-cs"/>
        <a:sym typeface="Gill Sans MT"/>
      </a:defRPr>
    </a:lvl5pPr>
    <a:lvl6pPr indent="1143000" defTabSz="457200" latinLnBrk="0">
      <a:defRPr sz="1200">
        <a:latin typeface="+mn-lt"/>
        <a:ea typeface="+mn-ea"/>
        <a:cs typeface="+mn-cs"/>
        <a:sym typeface="Gill Sans MT"/>
      </a:defRPr>
    </a:lvl6pPr>
    <a:lvl7pPr indent="1371600" defTabSz="457200" latinLnBrk="0">
      <a:defRPr sz="1200">
        <a:latin typeface="+mn-lt"/>
        <a:ea typeface="+mn-ea"/>
        <a:cs typeface="+mn-cs"/>
        <a:sym typeface="Gill Sans MT"/>
      </a:defRPr>
    </a:lvl7pPr>
    <a:lvl8pPr indent="1600200" defTabSz="457200" latinLnBrk="0">
      <a:defRPr sz="1200">
        <a:latin typeface="+mn-lt"/>
        <a:ea typeface="+mn-ea"/>
        <a:cs typeface="+mn-cs"/>
        <a:sym typeface="Gill Sans MT"/>
      </a:defRPr>
    </a:lvl8pPr>
    <a:lvl9pPr indent="1828800" defTabSz="457200" latinLnBrk="0">
      <a:defRPr sz="1200">
        <a:latin typeface="+mn-lt"/>
        <a:ea typeface="+mn-ea"/>
        <a:cs typeface="+mn-cs"/>
        <a:sym typeface="Gill Sans MT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  <a:endParaRPr/>
          </a:p>
        </p:txBody>
      </p:sp>
      <p:pic>
        <p:nvPicPr>
          <p:cNvPr id="16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8" name="Title Text"/>
          <p:cNvSpPr txBox="1">
            <a:spLocks noGrp="1"/>
          </p:cNvSpPr>
          <p:nvPr>
            <p:ph type="title"/>
          </p:nvPr>
        </p:nvSpPr>
        <p:spPr>
          <a:xfrm>
            <a:off x="2417778" y="802297"/>
            <a:ext cx="8637075" cy="2541433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6600"/>
            </a:lvl1pPr>
          </a:lstStyle>
          <a:p>
            <a:r>
              <a:t>Title Text</a:t>
            </a:r>
          </a:p>
        </p:txBody>
      </p:sp>
      <p:sp>
        <p:nvSpPr>
          <p:cNvPr id="1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417778" y="3531203"/>
            <a:ext cx="8637074" cy="977623"/>
          </a:xfrm>
          <a:prstGeom prst="rect">
            <a:avLst/>
          </a:prstGeom>
        </p:spPr>
        <p:txBody>
          <a:bodyPr lIns="91438" tIns="91438" rIns="91438" bIns="91438"/>
          <a:lstStyle>
            <a:lvl1pPr marL="0" indent="0">
              <a:buClrTx/>
              <a:buSzTx/>
              <a:buFontTx/>
              <a:buNone/>
              <a:defRPr sz="1800" cap="all"/>
            </a:lvl1pPr>
            <a:lvl2pPr marL="0" indent="0">
              <a:buClrTx/>
              <a:buSzTx/>
              <a:buFontTx/>
              <a:buNone/>
              <a:defRPr sz="1800" cap="all"/>
            </a:lvl2pPr>
            <a:lvl3pPr marL="0" indent="0">
              <a:buClrTx/>
              <a:buSzTx/>
              <a:buFontTx/>
              <a:buNone/>
              <a:defRPr sz="1800" cap="all"/>
            </a:lvl3pPr>
            <a:lvl4pPr marL="0" indent="0">
              <a:buClrTx/>
              <a:buSzTx/>
              <a:buFontTx/>
              <a:buNone/>
              <a:defRPr sz="1800" cap="all"/>
            </a:lvl4pPr>
            <a:lvl5pPr marL="0" indent="0">
              <a:buClrTx/>
              <a:buSzTx/>
              <a:buFontTx/>
              <a:buNone/>
              <a:defRPr sz="1800" cap="all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" name="Straight Connector 14"/>
          <p:cNvSpPr/>
          <p:nvPr/>
        </p:nvSpPr>
        <p:spPr>
          <a:xfrm>
            <a:off x="2417778" y="3528540"/>
            <a:ext cx="8637075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749009" y="798972"/>
            <a:ext cx="499674" cy="52323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  <a:endParaRPr/>
          </a:p>
        </p:txBody>
      </p:sp>
      <p:pic>
        <p:nvPicPr>
          <p:cNvPr id="13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3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451579" y="2015732"/>
            <a:ext cx="9603276" cy="3450615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5" name="Straight Connector 25"/>
          <p:cNvSpPr/>
          <p:nvPr/>
        </p:nvSpPr>
        <p:spPr>
          <a:xfrm>
            <a:off x="1453895" y="1847088"/>
            <a:ext cx="9607524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  <a:endParaRPr/>
          </a:p>
        </p:txBody>
      </p:sp>
      <p:pic>
        <p:nvPicPr>
          <p:cNvPr id="14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6" name="Title Text"/>
          <p:cNvSpPr txBox="1">
            <a:spLocks noGrp="1"/>
          </p:cNvSpPr>
          <p:nvPr>
            <p:ph type="title"/>
          </p:nvPr>
        </p:nvSpPr>
        <p:spPr>
          <a:xfrm>
            <a:off x="9439109" y="798972"/>
            <a:ext cx="1615744" cy="465989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7" name="Body Level One…"/>
          <p:cNvSpPr txBox="1">
            <a:spLocks noGrp="1"/>
          </p:cNvSpPr>
          <p:nvPr>
            <p:ph type="body" idx="1"/>
          </p:nvPr>
        </p:nvSpPr>
        <p:spPr>
          <a:xfrm>
            <a:off x="1444671" y="798972"/>
            <a:ext cx="7828831" cy="465989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8" name="Straight Connector 14"/>
          <p:cNvSpPr/>
          <p:nvPr/>
        </p:nvSpPr>
        <p:spPr>
          <a:xfrm flipH="1">
            <a:off x="9439109" y="798973"/>
            <a:ext cx="2" cy="4659889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  <a:endParaRPr/>
          </a:p>
        </p:txBody>
      </p:sp>
      <p:pic>
        <p:nvPicPr>
          <p:cNvPr id="29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451579" y="2015732"/>
            <a:ext cx="9603276" cy="3450615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traight Connector 32"/>
          <p:cNvSpPr/>
          <p:nvPr/>
        </p:nvSpPr>
        <p:spPr>
          <a:xfrm>
            <a:off x="1453895" y="1847088"/>
            <a:ext cx="9607524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  <a:endParaRPr/>
          </a:p>
        </p:txBody>
      </p:sp>
      <p:pic>
        <p:nvPicPr>
          <p:cNvPr id="42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43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4" name="Title Text"/>
          <p:cNvSpPr txBox="1">
            <a:spLocks noGrp="1"/>
          </p:cNvSpPr>
          <p:nvPr>
            <p:ph type="title"/>
          </p:nvPr>
        </p:nvSpPr>
        <p:spPr>
          <a:xfrm>
            <a:off x="1454239" y="1756130"/>
            <a:ext cx="8643154" cy="1887952"/>
          </a:xfrm>
          <a:prstGeom prst="rect">
            <a:avLst/>
          </a:prstGeom>
        </p:spPr>
        <p:txBody>
          <a:bodyPr anchor="b"/>
          <a:lstStyle>
            <a:lvl1pPr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4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54239" y="3806195"/>
            <a:ext cx="8630447" cy="101293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sz="1800"/>
            </a:lvl1pPr>
            <a:lvl2pPr marL="0" indent="0">
              <a:buClrTx/>
              <a:buSzTx/>
              <a:buFontTx/>
              <a:buNone/>
              <a:defRPr sz="1800"/>
            </a:lvl2pPr>
            <a:lvl3pPr marL="0" indent="0">
              <a:buClrTx/>
              <a:buSzTx/>
              <a:buFontTx/>
              <a:buNone/>
              <a:defRPr sz="1800"/>
            </a:lvl3pPr>
            <a:lvl4pPr marL="0" indent="0">
              <a:buClrTx/>
              <a:buSzTx/>
              <a:buFontTx/>
              <a:buNone/>
              <a:defRPr sz="1800"/>
            </a:lvl4pPr>
            <a:lvl5pPr marL="0" indent="0">
              <a:buClrTx/>
              <a:buSzTx/>
              <a:buFontTx/>
              <a:buNone/>
              <a:defRPr sz="1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6" name="Straight Connector 14"/>
          <p:cNvSpPr/>
          <p:nvPr/>
        </p:nvSpPr>
        <p:spPr>
          <a:xfrm>
            <a:off x="1454239" y="3804985"/>
            <a:ext cx="8630448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  <a:endParaRPr/>
          </a:p>
        </p:txBody>
      </p:sp>
      <p:pic>
        <p:nvPicPr>
          <p:cNvPr id="55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56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xfrm>
            <a:off x="1449215" y="804889"/>
            <a:ext cx="9605638" cy="105930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47331" y="2010878"/>
            <a:ext cx="4645153" cy="3448595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traight Connector 34"/>
          <p:cNvSpPr/>
          <p:nvPr/>
        </p:nvSpPr>
        <p:spPr>
          <a:xfrm>
            <a:off x="1453895" y="1847088"/>
            <a:ext cx="9607524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6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  <a:endParaRPr/>
          </a:p>
        </p:txBody>
      </p:sp>
      <p:pic>
        <p:nvPicPr>
          <p:cNvPr id="68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70" name="Title Text"/>
          <p:cNvSpPr txBox="1">
            <a:spLocks noGrp="1"/>
          </p:cNvSpPr>
          <p:nvPr>
            <p:ph type="title"/>
          </p:nvPr>
        </p:nvSpPr>
        <p:spPr>
          <a:xfrm>
            <a:off x="1447191" y="804162"/>
            <a:ext cx="9607661" cy="105632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47191" y="2019549"/>
            <a:ext cx="4645153" cy="801944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00000"/>
              </a:lnSpc>
              <a:buClrTx/>
              <a:buSzTx/>
              <a:buFontTx/>
              <a:buNone/>
              <a:defRPr sz="2200" cap="all">
                <a:solidFill>
                  <a:schemeClr val="accent1"/>
                </a:solidFill>
              </a:defRPr>
            </a:lvl1pPr>
            <a:lvl2pPr marL="0" indent="0">
              <a:lnSpc>
                <a:spcPct val="100000"/>
              </a:lnSpc>
              <a:buClrTx/>
              <a:buSzTx/>
              <a:buFontTx/>
              <a:buNone/>
              <a:defRPr sz="2200" cap="all">
                <a:solidFill>
                  <a:schemeClr val="accent1"/>
                </a:solidFill>
              </a:defRPr>
            </a:lvl2pPr>
            <a:lvl3pPr marL="0" indent="0">
              <a:lnSpc>
                <a:spcPct val="100000"/>
              </a:lnSpc>
              <a:buClrTx/>
              <a:buSzTx/>
              <a:buFontTx/>
              <a:buNone/>
              <a:defRPr sz="2200" cap="all">
                <a:solidFill>
                  <a:schemeClr val="accent1"/>
                </a:solidFill>
              </a:defRPr>
            </a:lvl3pPr>
            <a:lvl4pPr marL="0" indent="0">
              <a:lnSpc>
                <a:spcPct val="100000"/>
              </a:lnSpc>
              <a:buClrTx/>
              <a:buSzTx/>
              <a:buFontTx/>
              <a:buNone/>
              <a:defRPr sz="2200" cap="all">
                <a:solidFill>
                  <a:schemeClr val="accent1"/>
                </a:solidFill>
              </a:defRPr>
            </a:lvl4pPr>
            <a:lvl5pPr marL="0" indent="0">
              <a:lnSpc>
                <a:spcPct val="100000"/>
              </a:lnSpc>
              <a:buClrTx/>
              <a:buSzTx/>
              <a:buFontTx/>
              <a:buNone/>
              <a:defRPr sz="2200" cap="all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412362" y="2023003"/>
            <a:ext cx="4645154" cy="802239"/>
          </a:xfrm>
          <a:prstGeom prst="rect">
            <a:avLst/>
          </a:prstGeom>
        </p:spPr>
        <p:txBody>
          <a:bodyPr anchor="b"/>
          <a:lstStyle/>
          <a:p>
            <a:endParaRPr/>
          </a:p>
        </p:txBody>
      </p:sp>
      <p:sp>
        <p:nvSpPr>
          <p:cNvPr id="73" name="Straight Connector 28"/>
          <p:cNvSpPr/>
          <p:nvPr/>
        </p:nvSpPr>
        <p:spPr>
          <a:xfrm>
            <a:off x="1453895" y="1847088"/>
            <a:ext cx="9607524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  <a:endParaRPr/>
          </a:p>
        </p:txBody>
      </p:sp>
      <p:pic>
        <p:nvPicPr>
          <p:cNvPr id="9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  <a:endParaRPr/>
          </a:p>
        </p:txBody>
      </p:sp>
      <p:pic>
        <p:nvPicPr>
          <p:cNvPr id="10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02" name="Title Text"/>
          <p:cNvSpPr txBox="1">
            <a:spLocks noGrp="1"/>
          </p:cNvSpPr>
          <p:nvPr>
            <p:ph type="title"/>
          </p:nvPr>
        </p:nvSpPr>
        <p:spPr>
          <a:xfrm>
            <a:off x="1444671" y="798972"/>
            <a:ext cx="3273100" cy="2247119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043713" y="798974"/>
            <a:ext cx="6012472" cy="4658827"/>
          </a:xfrm>
          <a:prstGeom prst="rect">
            <a:avLst/>
          </a:prstGeom>
        </p:spPr>
        <p:txBody>
          <a:bodyPr anchor="ctr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444671" y="3205490"/>
            <a:ext cx="3275013" cy="2248182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" name="Straight Connector 16"/>
          <p:cNvSpPr/>
          <p:nvPr/>
        </p:nvSpPr>
        <p:spPr>
          <a:xfrm>
            <a:off x="1448280" y="3205489"/>
            <a:ext cx="3269491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  <a:endParaRPr/>
          </a:p>
        </p:txBody>
      </p:sp>
      <p:pic>
        <p:nvPicPr>
          <p:cNvPr id="11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18" name="Group 7"/>
          <p:cNvGrpSpPr/>
          <p:nvPr/>
        </p:nvGrpSpPr>
        <p:grpSpPr>
          <a:xfrm>
            <a:off x="7477385" y="482169"/>
            <a:ext cx="4074538" cy="5149103"/>
            <a:chOff x="0" y="0"/>
            <a:chExt cx="4074536" cy="5149101"/>
          </a:xfrm>
        </p:grpSpPr>
        <p:sp>
          <p:nvSpPr>
            <p:cNvPr id="116" name="Rectangle 17"/>
            <p:cNvSpPr/>
            <p:nvPr/>
          </p:nvSpPr>
          <p:spPr>
            <a:xfrm>
              <a:off x="-1" y="-1"/>
              <a:ext cx="4074538" cy="5149103"/>
            </a:xfrm>
            <a:prstGeom prst="rect">
              <a:avLst/>
            </a:prstGeom>
            <a:gradFill flip="none" rotWithShape="1">
              <a:gsLst>
                <a:gs pos="0">
                  <a:srgbClr val="000001"/>
                </a:gs>
                <a:gs pos="100000">
                  <a:srgbClr val="191919"/>
                </a:gs>
              </a:gsLst>
              <a:lin ang="5400000" scaled="0"/>
            </a:gradFill>
            <a:ln w="12700" cap="flat">
              <a:noFill/>
              <a:miter lim="400000"/>
            </a:ln>
            <a:effectLst>
              <a:outerShdw blurRad="127000" dist="228600" dir="4740000" rotWithShape="0">
                <a:srgbClr val="000000">
                  <a:alpha val="34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Gill Sans MT"/>
                </a:defRPr>
              </a:pPr>
              <a:endParaRPr/>
            </a:p>
          </p:txBody>
        </p:sp>
        <p:sp>
          <p:nvSpPr>
            <p:cNvPr id="117" name="Rectangle 18"/>
            <p:cNvSpPr/>
            <p:nvPr/>
          </p:nvSpPr>
          <p:spPr>
            <a:xfrm>
              <a:off x="313059" y="330335"/>
              <a:ext cx="3450292" cy="4466454"/>
            </a:xfrm>
            <a:prstGeom prst="rect">
              <a:avLst/>
            </a:prstGeom>
            <a:gradFill flip="none" rotWithShape="1"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ap="flat">
              <a:solidFill>
                <a:srgbClr val="191919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Gill Sans MT"/>
                </a:defRPr>
              </a:pPr>
              <a:endParaRPr/>
            </a:p>
          </p:txBody>
        </p:sp>
      </p:grpSp>
      <p:sp>
        <p:nvSpPr>
          <p:cNvPr id="119" name="Title Text"/>
          <p:cNvSpPr txBox="1">
            <a:spLocks noGrp="1"/>
          </p:cNvSpPr>
          <p:nvPr>
            <p:ph type="title"/>
          </p:nvPr>
        </p:nvSpPr>
        <p:spPr>
          <a:xfrm>
            <a:off x="1451205" y="1129513"/>
            <a:ext cx="5532330" cy="1830586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0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124389" y="1122542"/>
            <a:ext cx="2791173" cy="386632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50329" y="3145992"/>
            <a:ext cx="5524404" cy="2003744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sz="1800"/>
            </a:lvl1pPr>
            <a:lvl2pPr marL="0" indent="0">
              <a:buClrTx/>
              <a:buSzTx/>
              <a:buFontTx/>
              <a:buNone/>
              <a:defRPr sz="1800"/>
            </a:lvl2pPr>
            <a:lvl3pPr marL="0" indent="0">
              <a:buClrTx/>
              <a:buSzTx/>
              <a:buFontTx/>
              <a:buNone/>
              <a:defRPr sz="1800"/>
            </a:lvl3pPr>
            <a:lvl4pPr marL="0" indent="0">
              <a:buClrTx/>
              <a:buSzTx/>
              <a:buFontTx/>
              <a:buNone/>
              <a:defRPr sz="1800"/>
            </a:lvl4pPr>
            <a:lvl5pPr marL="0" indent="0">
              <a:buClrTx/>
              <a:buSzTx/>
              <a:buFontTx/>
              <a:buNone/>
              <a:defRPr sz="1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traight Connector 30"/>
          <p:cNvSpPr/>
          <p:nvPr/>
        </p:nvSpPr>
        <p:spPr>
          <a:xfrm>
            <a:off x="1447381" y="3143605"/>
            <a:ext cx="5527354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CEAE7"/>
            </a:gs>
            <a:gs pos="100000">
              <a:srgbClr val="C9C6C0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/>
          <p:nvPr/>
        </p:nvSpPr>
        <p:spPr>
          <a:xfrm>
            <a:off x="0" y="2019474"/>
            <a:ext cx="12192000" cy="4105942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Gill Sans MT"/>
              </a:defRPr>
            </a:pPr>
            <a:endParaRPr/>
          </a:p>
        </p:txBody>
      </p:sp>
      <p:pic>
        <p:nvPicPr>
          <p:cNvPr id="3" name="Picture 6" descr="Picture 6"/>
          <p:cNvPicPr>
            <a:picLocks noChangeAspect="1"/>
          </p:cNvPicPr>
          <p:nvPr/>
        </p:nvPicPr>
        <p:blipFill>
          <a:blip r:embed="rId13">
            <a:extLst/>
          </a:blip>
          <a:srcRect t="1538"/>
          <a:stretch>
            <a:fillRect/>
          </a:stretch>
        </p:blipFill>
        <p:spPr>
          <a:xfrm>
            <a:off x="0" y="6126479"/>
            <a:ext cx="12192000" cy="731526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traight Connector 9"/>
          <p:cNvSpPr/>
          <p:nvPr/>
        </p:nvSpPr>
        <p:spPr>
          <a:xfrm>
            <a:off x="-1" y="6128413"/>
            <a:ext cx="12192002" cy="2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Title Text</a:t>
            </a:r>
          </a:p>
        </p:txBody>
      </p:sp>
      <p:sp>
        <p:nvSpPr>
          <p:cNvPr id="6" name="Straight Connector 24"/>
          <p:cNvSpPr/>
          <p:nvPr/>
        </p:nvSpPr>
        <p:spPr>
          <a:xfrm>
            <a:off x="1453895" y="1847088"/>
            <a:ext cx="9607524" cy="2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7" name="Body Level One…"/>
          <p:cNvSpPr txBox="1">
            <a:spLocks noGrp="1"/>
          </p:cNvSpPr>
          <p:nvPr>
            <p:ph type="body" idx="1"/>
          </p:nvPr>
        </p:nvSpPr>
        <p:spPr>
          <a:xfrm>
            <a:off x="6805083" y="2438400"/>
            <a:ext cx="4775201" cy="441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91405" y="798972"/>
            <a:ext cx="499674" cy="5232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 algn="r">
              <a:defRPr sz="2800">
                <a:solidFill>
                  <a:schemeClr val="accent1"/>
                </a:solidFill>
                <a:latin typeface="+mn-lt"/>
                <a:ea typeface="+mn-ea"/>
                <a:cs typeface="+mn-cs"/>
                <a:sym typeface="Gill Sans M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all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9pPr>
    </p:titleStyle>
    <p:bodyStyle>
      <a:lvl1pPr marL="2286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1pPr>
      <a:lvl2pPr marL="711200" marR="0" indent="-254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2pPr>
      <a:lvl3pPr marL="1200150" marR="0" indent="-28575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3pPr>
      <a:lvl4pPr marL="1698170" marR="0" indent="-32657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4pPr>
      <a:lvl5pPr marL="22098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5pPr>
      <a:lvl6pPr marL="26670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6pPr>
      <a:lvl7pPr marL="31242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7pPr>
      <a:lvl8pPr marL="35814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8pPr>
      <a:lvl9pPr marL="40386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Gill Sans MT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itle 1"/>
          <p:cNvSpPr txBox="1">
            <a:spLocks noGrp="1"/>
          </p:cNvSpPr>
          <p:nvPr>
            <p:ph type="ctrTitle"/>
          </p:nvPr>
        </p:nvSpPr>
        <p:spPr>
          <a:xfrm>
            <a:off x="2417779" y="802296"/>
            <a:ext cx="8637073" cy="2541435"/>
          </a:xfrm>
          <a:prstGeom prst="rect">
            <a:avLst/>
          </a:prstGeom>
        </p:spPr>
        <p:txBody>
          <a:bodyPr/>
          <a:lstStyle/>
          <a:p>
            <a:r>
              <a:t>Node.js</a:t>
            </a:r>
          </a:p>
        </p:txBody>
      </p:sp>
      <p:sp>
        <p:nvSpPr>
          <p:cNvPr id="159" name="Subtitle 2"/>
          <p:cNvSpPr txBox="1">
            <a:spLocks noGrp="1"/>
          </p:cNvSpPr>
          <p:nvPr>
            <p:ph type="subTitle" sz="quarter" idx="1"/>
          </p:nvPr>
        </p:nvSpPr>
        <p:spPr>
          <a:xfrm>
            <a:off x="2417779" y="3531203"/>
            <a:ext cx="8637073" cy="977623"/>
          </a:xfrm>
          <a:prstGeom prst="rect">
            <a:avLst/>
          </a:prstGeom>
        </p:spPr>
        <p:txBody>
          <a:bodyPr/>
          <a:lstStyle/>
          <a:p>
            <a:r>
              <a:t>A Brief Lesson From Yin Bin and Adam Crooks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Express JS</a:t>
            </a:r>
          </a:p>
        </p:txBody>
      </p:sp>
      <p:sp>
        <p:nvSpPr>
          <p:cNvPr id="189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451578" y="2015731"/>
            <a:ext cx="9603277" cy="3450616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Express.js is a web application framework for node.js  designed to help with building web applications, and APIs using javascript. </a:t>
            </a:r>
          </a:p>
          <a:p>
            <a:pPr>
              <a:defRPr sz="2400"/>
            </a:pPr>
            <a:r>
              <a:t>It encapsulates many functions and solutions for Node, allowing dev’s to simply the overall development cycle.</a:t>
            </a:r>
          </a:p>
          <a:p>
            <a:pPr>
              <a:defRPr sz="2400"/>
            </a:pPr>
            <a:r>
              <a:t>Express.js also provides rich APIs for web development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Content Placeholder 4" descr="Content Placehold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3088" y="1558925"/>
            <a:ext cx="4433829" cy="34496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95834" y="926875"/>
            <a:ext cx="4363078" cy="50042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End Product</a:t>
            </a:r>
          </a:p>
        </p:txBody>
      </p:sp>
      <p:pic>
        <p:nvPicPr>
          <p:cNvPr id="195" name="Content Placeholder 4" descr="Content Placehold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26284" y="2146754"/>
            <a:ext cx="5739432" cy="34496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Mongo db</a:t>
            </a:r>
          </a:p>
        </p:txBody>
      </p:sp>
      <p:sp>
        <p:nvSpPr>
          <p:cNvPr id="201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294361" y="1853752"/>
            <a:ext cx="9603277" cy="3450616"/>
          </a:xfrm>
          <a:prstGeom prst="rect">
            <a:avLst/>
          </a:prstGeom>
        </p:spPr>
        <p:txBody>
          <a:bodyPr/>
          <a:lstStyle/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 b="1"/>
            </a:pPr>
            <a:r>
              <a:t>High Performance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MongoDB provides high performance data persistence. In particular,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Support for embedded data models reduces I/O activity on database system.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Indexes support faster queries and can include keys from embedded documents and arrays.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 b="1"/>
            </a:pPr>
            <a:r>
              <a:t>High Availability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MongoDB’s replication facility, called replica set, provides: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 i="1"/>
            </a:pPr>
            <a:r>
              <a:t>automatic</a:t>
            </a:r>
            <a:r>
              <a:rPr i="0"/>
              <a:t> failover and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data redundancy.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A replica set is a group of MongoDB servers that maintain the same data set, providing redundancy and increasing data availability.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 b="1"/>
            </a:pPr>
            <a:r>
              <a:t>Horizontal Scalability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MongoDB provides horizontal scalability as part of its </a:t>
            </a:r>
            <a:r>
              <a:rPr i="1"/>
              <a:t>core</a:t>
            </a:r>
            <a:r>
              <a:t> functionality: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Sharding distributes data across a cluster of machines.</a:t>
            </a:r>
            <a:endParaRPr sz="400"/>
          </a:p>
          <a:p>
            <a:pPr marL="196595" indent="-196595" defTabSz="786383">
              <a:lnSpc>
                <a:spcPct val="96000"/>
              </a:lnSpc>
              <a:spcBef>
                <a:spcPts val="800"/>
              </a:spcBef>
              <a:defRPr sz="1000"/>
            </a:pPr>
            <a:r>
              <a:t>MongoDB supports creating zones of data based on the shard key. In a balanced cluster, MongoDB directs reads and writes covered by a zone only to those shards inside the zone. 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Mongo cont.</a:t>
            </a:r>
          </a:p>
        </p:txBody>
      </p:sp>
      <p:sp>
        <p:nvSpPr>
          <p:cNvPr id="204" name="Content Placeholder 5"/>
          <p:cNvSpPr txBox="1">
            <a:spLocks noGrp="1"/>
          </p:cNvSpPr>
          <p:nvPr>
            <p:ph type="body" sz="half" idx="1"/>
          </p:nvPr>
        </p:nvSpPr>
        <p:spPr>
          <a:xfrm>
            <a:off x="2588724" y="2111984"/>
            <a:ext cx="9603276" cy="3450616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r>
              <a:t>The following example inserts new documents into the inventory collection</a:t>
            </a:r>
          </a:p>
        </p:txBody>
      </p:sp>
      <p:pic>
        <p:nvPicPr>
          <p:cNvPr id="205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63753" y="2482051"/>
            <a:ext cx="6664494" cy="38563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nginx</a:t>
            </a:r>
          </a:p>
        </p:txBody>
      </p:sp>
      <p:sp>
        <p:nvSpPr>
          <p:cNvPr id="208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451578" y="2015731"/>
            <a:ext cx="9603277" cy="3450616"/>
          </a:xfrm>
          <a:prstGeom prst="rect">
            <a:avLst/>
          </a:prstGeom>
        </p:spPr>
        <p:txBody>
          <a:bodyPr/>
          <a:lstStyle/>
          <a:p>
            <a:r>
              <a:t>Works as a pipeline allowing users to move between projects.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rPr u="sng"/>
              <a:t>more features</a:t>
            </a:r>
            <a:r>
              <a:t>: </a:t>
            </a:r>
          </a:p>
          <a:p>
            <a:r>
              <a:t>n-tIER APPLICATION</a:t>
            </a:r>
          </a:p>
        </p:txBody>
      </p:sp>
      <p:sp>
        <p:nvSpPr>
          <p:cNvPr id="211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451578" y="2015731"/>
            <a:ext cx="6926306" cy="3450616"/>
          </a:xfrm>
          <a:prstGeom prst="rect">
            <a:avLst/>
          </a:prstGeom>
        </p:spPr>
        <p:txBody>
          <a:bodyPr anchor="ctr"/>
          <a:lstStyle/>
          <a:p>
            <a:r>
              <a:rPr dirty="0"/>
              <a:t>Create custom modules for </a:t>
            </a:r>
            <a:r>
              <a:rPr lang="en-CA" dirty="0"/>
              <a:t>an </a:t>
            </a:r>
            <a:r>
              <a:rPr dirty="0"/>
              <a:t>N-Tier Application</a:t>
            </a:r>
          </a:p>
          <a:p>
            <a:pPr marL="685800" lvl="1" indent="-228600"/>
            <a:r>
              <a:rPr dirty="0"/>
              <a:t>create a new directive</a:t>
            </a:r>
          </a:p>
          <a:p>
            <a:pPr marL="685800" lvl="1" indent="-228600"/>
            <a:r>
              <a:rPr dirty="0"/>
              <a:t>initialize a </a:t>
            </a:r>
            <a:r>
              <a:rPr dirty="0" err="1"/>
              <a:t>package.json</a:t>
            </a:r>
            <a:endParaRPr dirty="0"/>
          </a:p>
          <a:p>
            <a:pPr marL="685800" lvl="1" indent="-228600"/>
            <a:r>
              <a:rPr dirty="0"/>
              <a:t>complete coding &amp; publish</a:t>
            </a:r>
            <a:r>
              <a:rPr lang="en-CA" dirty="0" err="1"/>
              <a:t>ing</a:t>
            </a:r>
            <a:endParaRPr dirty="0"/>
          </a:p>
          <a:p>
            <a:r>
              <a:rPr dirty="0"/>
              <a:t>Deploy various services for N-Tier Application</a:t>
            </a:r>
          </a:p>
        </p:txBody>
      </p:sp>
      <p:pic>
        <p:nvPicPr>
          <p:cNvPr id="212" name="Screen Shot 2019-03-19 at 9.10.29 PM.png" descr="Screen Shot 2019-03-19 at 9.10.2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35913" y="2015731"/>
            <a:ext cx="2339054" cy="34506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more features: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more features:</a:t>
            </a:r>
          </a:p>
          <a:p>
            <a:r>
              <a:t>aUTOMATed DEPLOYMENT</a:t>
            </a:r>
          </a:p>
        </p:txBody>
      </p:sp>
      <p:sp>
        <p:nvSpPr>
          <p:cNvPr id="215" name="Coding webhook script…"/>
          <p:cNvSpPr txBox="1">
            <a:spLocks noGrp="1"/>
          </p:cNvSpPr>
          <p:nvPr>
            <p:ph type="body" sz="quarter" idx="1"/>
          </p:nvPr>
        </p:nvSpPr>
        <p:spPr>
          <a:xfrm>
            <a:off x="1451579" y="2015732"/>
            <a:ext cx="9603276" cy="1691317"/>
          </a:xfrm>
          <a:prstGeom prst="rect">
            <a:avLst/>
          </a:prstGeom>
        </p:spPr>
        <p:txBody>
          <a:bodyPr/>
          <a:lstStyle/>
          <a:p>
            <a:r>
              <a:rPr dirty="0"/>
              <a:t>Coding webhook script </a:t>
            </a:r>
          </a:p>
          <a:p>
            <a:r>
              <a:rPr dirty="0"/>
              <a:t>Coding shell script for executing processing manage programming</a:t>
            </a:r>
          </a:p>
          <a:p>
            <a:r>
              <a:rPr dirty="0"/>
              <a:t>Config webhook on Git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What is Node.js</a:t>
            </a:r>
          </a:p>
        </p:txBody>
      </p:sp>
      <p:sp>
        <p:nvSpPr>
          <p:cNvPr id="162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451578" y="2015731"/>
            <a:ext cx="9603277" cy="3450616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Node.js is a single threaded language which in background uses multiple threads to execute asynchronous code.</a:t>
            </a:r>
          </a:p>
          <a:p>
            <a:pPr>
              <a:defRPr sz="2400"/>
            </a:pPr>
            <a:r>
              <a:t>Node.js is non-blocking which means that all functions ( callbacks ) are delegated to the event loop and they are ( or can be ) executed by different threads. That is handled by Node.js run-time.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Some facts about Node.js</a:t>
            </a:r>
          </a:p>
        </p:txBody>
      </p:sp>
      <p:sp>
        <p:nvSpPr>
          <p:cNvPr id="165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451578" y="2015731"/>
            <a:ext cx="9603277" cy="3450616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Node.js supports forking multiple processes, which are executed on different cores .</a:t>
            </a:r>
          </a:p>
          <a:p>
            <a:pPr>
              <a:defRPr sz="2400"/>
            </a:pPr>
            <a:r>
              <a:t>State is not shared between master and forked process.</a:t>
            </a:r>
          </a:p>
          <a:p>
            <a:pPr>
              <a:defRPr sz="2400"/>
            </a:pPr>
            <a:r>
              <a:t>We can pass messages to and from a forked process ( which is different script) from the Master Process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itle 1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</p:spPr>
        <p:txBody>
          <a:bodyPr/>
          <a:lstStyle/>
          <a:p>
            <a:r>
              <a:t>Event loop</a:t>
            </a:r>
          </a:p>
        </p:txBody>
      </p:sp>
      <p:pic>
        <p:nvPicPr>
          <p:cNvPr id="168" name="Content Placeholder 3" descr="Content Placeholder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68179" y="2016125"/>
            <a:ext cx="6369966" cy="34496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MODULE.EXPORTS VS EXPORTS"/>
          <p:cNvSpPr txBox="1">
            <a:spLocks noGrp="1"/>
          </p:cNvSpPr>
          <p:nvPr>
            <p:ph type="title"/>
          </p:nvPr>
        </p:nvSpPr>
        <p:spPr>
          <a:xfrm>
            <a:off x="1449215" y="804889"/>
            <a:ext cx="9605638" cy="1059306"/>
          </a:xfrm>
          <a:prstGeom prst="rect">
            <a:avLst/>
          </a:prstGeom>
        </p:spPr>
        <p:txBody>
          <a:bodyPr/>
          <a:lstStyle/>
          <a:p>
            <a:r>
              <a:t>MODULE.EXPORTS VS EXPORTS</a:t>
            </a:r>
          </a:p>
        </p:txBody>
      </p:sp>
      <p:sp>
        <p:nvSpPr>
          <p:cNvPr id="171" name="Think of module.exports as the variable that gets returned from require(). It is an empty object by default, and it is fine to change to anything.…"/>
          <p:cNvSpPr txBox="1">
            <a:spLocks noGrp="1"/>
          </p:cNvSpPr>
          <p:nvPr>
            <p:ph type="body" sz="half" idx="1"/>
          </p:nvPr>
        </p:nvSpPr>
        <p:spPr>
          <a:xfrm>
            <a:off x="1447331" y="2010878"/>
            <a:ext cx="5154172" cy="3448595"/>
          </a:xfrm>
          <a:prstGeom prst="rect">
            <a:avLst/>
          </a:prstGeom>
        </p:spPr>
        <p:txBody>
          <a:bodyPr/>
          <a:lstStyle/>
          <a:p>
            <a:pPr marL="214884" indent="-214884" defTabSz="859536">
              <a:spcBef>
                <a:spcPts val="900"/>
              </a:spcBef>
              <a:defRPr sz="1800"/>
            </a:pPr>
            <a:r>
              <a:t>Think of module.exports as the variable that gets returned from require(). It is an empty object by default, and it is fine to change to anything.</a:t>
            </a:r>
          </a:p>
          <a:p>
            <a:pPr marL="214884" indent="-214884" defTabSz="859536">
              <a:spcBef>
                <a:spcPts val="900"/>
              </a:spcBef>
              <a:defRPr sz="1800"/>
            </a:pPr>
            <a:r>
              <a:t>Exports? Well, “exports” itself is never returned! It is just a reference to module.exports; a convenience variable to help module authors write less code. Working with its properties is safe and recommended.</a:t>
            </a:r>
          </a:p>
        </p:txBody>
      </p:sp>
      <p:pic>
        <p:nvPicPr>
          <p:cNvPr id="172" name="Screen Shot 2019-03-11 at 7.06.50 PM.png" descr="Screen Shot 2019-03-11 at 7.06.5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00749" y="2651303"/>
            <a:ext cx="4342982" cy="15553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>
              <a:defRPr sz="2400" b="1"/>
            </a:pPr>
            <a:r>
              <a:t>Why and when we need to fork another process?</a:t>
            </a:r>
            <a:br/>
            <a:endParaRPr/>
          </a:p>
        </p:txBody>
      </p:sp>
      <p:sp>
        <p:nvSpPr>
          <p:cNvPr id="175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1451578" y="2015731"/>
            <a:ext cx="9603277" cy="3450616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Forking multiple processes is essential for freeing up memory and unloading single process.</a:t>
            </a:r>
          </a:p>
          <a:p>
            <a:pPr>
              <a:defRPr sz="2400"/>
            </a:pPr>
            <a:r>
              <a:t>When we need to delegate tasks ( run them in parallel ) to another process for the sake of the speed</a:t>
            </a:r>
            <a:r>
              <a:rPr b="1"/>
              <a:t>.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ackage.json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</p:spPr>
        <p:txBody>
          <a:bodyPr/>
          <a:lstStyle/>
          <a:p>
            <a:r>
              <a:t>package.json</a:t>
            </a:r>
          </a:p>
        </p:txBody>
      </p:sp>
      <p:pic>
        <p:nvPicPr>
          <p:cNvPr id="178" name="Screen Shot 2019-03-11 at 8.54.10 PM.png" descr="Screen Shot 2019-03-11 at 8.54.1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6537" y="2242983"/>
            <a:ext cx="4675034" cy="30504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Screen Shot 2019-03-11 at 8.53.16 PM.png" descr="Screen Shot 2019-03-11 at 8.53.16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77123" y="2059733"/>
            <a:ext cx="3767018" cy="38607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>
              <a:defRPr sz="2400" b="1"/>
            </a:pPr>
            <a:r>
              <a:t>Why and when we need to fork another process?</a:t>
            </a:r>
            <a:br/>
            <a:r>
              <a:t>(Code Snippet)</a:t>
            </a:r>
          </a:p>
        </p:txBody>
      </p:sp>
      <p:sp>
        <p:nvSpPr>
          <p:cNvPr id="182" name="Rectangle 1"/>
          <p:cNvSpPr txBox="1">
            <a:spLocks noGrp="1"/>
          </p:cNvSpPr>
          <p:nvPr>
            <p:ph type="body" sz="quarter" idx="1"/>
          </p:nvPr>
        </p:nvSpPr>
        <p:spPr>
          <a:xfrm>
            <a:off x="2137378" y="1985891"/>
            <a:ext cx="6684396" cy="1877437"/>
          </a:xfrm>
          <a:prstGeom prst="rect">
            <a:avLst/>
          </a:prstGeom>
        </p:spPr>
        <p:txBody>
          <a:bodyPr lIns="0" tIns="0" rIns="0" bIns="0" anchor="ctr"/>
          <a:lstStyle/>
          <a:p>
            <a:pPr marL="0" indent="0" defTabSz="868680">
              <a:lnSpc>
                <a:spcPct val="100000"/>
              </a:lnSpc>
              <a:spcBef>
                <a:spcPts val="0"/>
              </a:spcBef>
              <a:buSzTx/>
              <a:buNone/>
              <a:defRPr sz="1100">
                <a:latin typeface="Menlo"/>
                <a:ea typeface="Menlo"/>
                <a:cs typeface="Menlo"/>
                <a:sym typeface="Menlo"/>
              </a:defRPr>
            </a:pPr>
            <a:r>
              <a:t>const { fork } = require('child_process');app.get('/endpoint', (request, response) =&gt; { // fork another process</a:t>
            </a:r>
            <a:br/>
            <a:r>
              <a:rPr b="1"/>
              <a:t>const process = fork('./send_mail.js');</a:t>
            </a:r>
            <a:br>
              <a:rPr b="1"/>
            </a:br>
            <a:r>
              <a:t>const mails = request.body.emails; // send list of e-mails to forked process</a:t>
            </a:r>
            <a:br/>
            <a:r>
              <a:rPr b="1"/>
              <a:t>process.send({ mails });</a:t>
            </a:r>
            <a:r>
              <a:t> // listen for messages from forked process</a:t>
            </a:r>
            <a:br/>
            <a:r>
              <a:rPr b="1"/>
              <a:t>process.on('message', (message) =&gt; {</a:t>
            </a:r>
            <a:br>
              <a:rPr b="1"/>
            </a:br>
            <a:r>
              <a:t>log.info(`Number of mails sent ${message.counter}`);</a:t>
            </a:r>
            <a:br/>
            <a:r>
              <a:rPr b="1"/>
              <a:t>});</a:t>
            </a:r>
            <a:r>
              <a:t> return response.json({ status: true, sent: true });</a:t>
            </a:r>
            <a:br/>
            <a:r>
              <a:t>});</a:t>
            </a:r>
            <a:r>
              <a:rPr sz="700">
                <a:latin typeface="+mn-lt"/>
                <a:ea typeface="+mn-ea"/>
                <a:cs typeface="+mn-cs"/>
                <a:sym typeface="Gill Sans MT"/>
              </a:rPr>
              <a:t> </a:t>
            </a:r>
          </a:p>
        </p:txBody>
      </p:sp>
      <p:sp>
        <p:nvSpPr>
          <p:cNvPr id="183" name="Rectangle 3"/>
          <p:cNvSpPr txBox="1"/>
          <p:nvPr/>
        </p:nvSpPr>
        <p:spPr>
          <a:xfrm>
            <a:off x="2137378" y="3901161"/>
            <a:ext cx="10013728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914400"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t>async function sendMultipleMails(mails) { let sendMails = 0; // logic for</a:t>
            </a:r>
            <a:br/>
            <a:r>
              <a:t>// sending multiple mails return sendMails;</a:t>
            </a:r>
            <a:br/>
            <a:r>
              <a:t>}// receive message from master process</a:t>
            </a:r>
            <a:br/>
            <a:r>
              <a:rPr b="1"/>
              <a:t>process.on('message', async (message) =&gt; {</a:t>
            </a:r>
            <a:r>
              <a:t> const numberOfMailsSend = await sendMultipleMails(message.mails); </a:t>
            </a:r>
            <a:br/>
            <a:br/>
            <a:r>
              <a:t>// send response to master process</a:t>
            </a:r>
            <a:br/>
            <a:r>
              <a:rPr b="1"/>
              <a:t>process.send({ counter: numberOfMailsSend });</a:t>
            </a:r>
            <a:br>
              <a:rPr b="1"/>
            </a:br>
            <a:r>
              <a:rPr b="1"/>
              <a:t>});</a:t>
            </a:r>
            <a:r>
              <a:rPr sz="800">
                <a:latin typeface="+mn-lt"/>
                <a:ea typeface="+mn-ea"/>
                <a:cs typeface="+mn-cs"/>
                <a:sym typeface="Gill Sans MT"/>
              </a:rPr>
              <a:t> 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itle 1"/>
          <p:cNvSpPr txBox="1">
            <a:spLocks noGrp="1"/>
          </p:cNvSpPr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r>
              <a:t>Demo for your viewing pleasure</a:t>
            </a:r>
          </a:p>
        </p:txBody>
      </p:sp>
      <p:pic>
        <p:nvPicPr>
          <p:cNvPr id="186" name="video-1549414175" descr="video-1549414175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352800" y="2016125"/>
            <a:ext cx="5800725" cy="34496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052000" fill="hold"/>
                                        <p:tgtEl>
                                          <p:spTgt spid="1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8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0000FF"/>
      </a:hlink>
      <a:folHlink>
        <a:srgbClr val="FF00FF"/>
      </a:folHlink>
    </a:clrScheme>
    <a:fontScheme name="Gallery">
      <a:majorFont>
        <a:latin typeface="Helvetica"/>
        <a:ea typeface="Helvetica"/>
        <a:cs typeface="Helvetica"/>
      </a:majorFont>
      <a:minorFont>
        <a:latin typeface="Gill Sans MT"/>
        <a:ea typeface="Gill Sans MT"/>
        <a:cs typeface="Gill Sans MT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Gallery">
  <a:themeElements>
    <a:clrScheme name="Gallery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0000FF"/>
      </a:hlink>
      <a:folHlink>
        <a:srgbClr val="FF00FF"/>
      </a:folHlink>
    </a:clrScheme>
    <a:fontScheme name="Gallery">
      <a:majorFont>
        <a:latin typeface="Helvetica"/>
        <a:ea typeface="Helvetica"/>
        <a:cs typeface="Helvetica"/>
      </a:majorFont>
      <a:minorFont>
        <a:latin typeface="Gill Sans MT"/>
        <a:ea typeface="Gill Sans MT"/>
        <a:cs typeface="Gill Sans MT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464</Words>
  <Application>Microsoft Office PowerPoint</Application>
  <PresentationFormat>Widescreen</PresentationFormat>
  <Paragraphs>56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Gill Sans MT</vt:lpstr>
      <vt:lpstr>Helvetica</vt:lpstr>
      <vt:lpstr>Menlo</vt:lpstr>
      <vt:lpstr>Gallery</vt:lpstr>
      <vt:lpstr>Node.js</vt:lpstr>
      <vt:lpstr>What is Node.js</vt:lpstr>
      <vt:lpstr>Some facts about Node.js</vt:lpstr>
      <vt:lpstr>Event loop</vt:lpstr>
      <vt:lpstr>MODULE.EXPORTS VS EXPORTS</vt:lpstr>
      <vt:lpstr>Why and when we need to fork another process? </vt:lpstr>
      <vt:lpstr>package.json</vt:lpstr>
      <vt:lpstr>Why and when we need to fork another process? (Code Snippet)</vt:lpstr>
      <vt:lpstr>Demo for your viewing pleasure</vt:lpstr>
      <vt:lpstr>Express JS</vt:lpstr>
      <vt:lpstr>PowerPoint Presentation</vt:lpstr>
      <vt:lpstr>End Product</vt:lpstr>
      <vt:lpstr>Mongo db</vt:lpstr>
      <vt:lpstr>Mongo cont.</vt:lpstr>
      <vt:lpstr>nginx</vt:lpstr>
      <vt:lpstr>more features:  n-tIER APPLICATION</vt:lpstr>
      <vt:lpstr>more features: aUTOMATed DEPLOYMENT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Node.js</dc:title>
  <cp:lastModifiedBy> </cp:lastModifiedBy>
  <cp:revision>2</cp:revision>
  <dcterms:modified xsi:type="dcterms:W3CDTF">2019-03-21T01:30:51Z</dcterms:modified>
</cp:coreProperties>
</file>